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rmorant Garamond Bold" panose="020B0604020202020204" charset="0"/>
      <p:regular r:id="rId17"/>
    </p:embeddedFont>
    <p:embeddedFont>
      <p:font typeface="Cormorant Garamond Bold Italics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Now" panose="020B0604020202020204" charset="0"/>
      <p:regular r:id="rId20"/>
    </p:embeddedFont>
    <p:embeddedFont>
      <p:font typeface="Quicksand" panose="020B0604020202020204" charset="0"/>
      <p:regular r:id="rId21"/>
    </p:embeddedFont>
    <p:embeddedFont>
      <p:font typeface="Quicksand Bold" panose="020B0604020202020204" charset="0"/>
      <p:regular r:id="rId22"/>
    </p:embeddedFont>
    <p:embeddedFont>
      <p:font typeface="Times New Roman" panose="02020603050405020304" pitchFamily="18" charset="0"/>
      <p:regular r:id="rId23"/>
    </p:embeddedFont>
    <p:embeddedFont>
      <p:font typeface="Times New Roman Bold" panose="02020803070505020304" pitchFamily="18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5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-capstone-group-project-z8o2hqqqbmjtreghgeyehb.streamlit.app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74960"/>
            <a:ext cx="10305738" cy="10287000"/>
          </a:xfrm>
          <a:custGeom>
            <a:avLst/>
            <a:gdLst/>
            <a:ahLst/>
            <a:cxnLst/>
            <a:rect l="l" t="t" r="r" b="b"/>
            <a:pathLst>
              <a:path w="10305738" h="10287000">
                <a:moveTo>
                  <a:pt x="0" y="0"/>
                </a:moveTo>
                <a:lnTo>
                  <a:pt x="10305738" y="0"/>
                </a:lnTo>
                <a:lnTo>
                  <a:pt x="103057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7" r="-4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15650" y="2264233"/>
            <a:ext cx="6343650" cy="6343650"/>
          </a:xfrm>
          <a:custGeom>
            <a:avLst/>
            <a:gdLst/>
            <a:ahLst/>
            <a:cxnLst/>
            <a:rect l="l" t="t" r="r" b="b"/>
            <a:pathLst>
              <a:path w="6343650" h="6343650">
                <a:moveTo>
                  <a:pt x="0" y="0"/>
                </a:moveTo>
                <a:lnTo>
                  <a:pt x="6343650" y="0"/>
                </a:lnTo>
                <a:lnTo>
                  <a:pt x="6343650" y="6343650"/>
                </a:lnTo>
                <a:lnTo>
                  <a:pt x="0" y="634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9400768" cy="5318460"/>
          </a:xfrm>
          <a:custGeom>
            <a:avLst/>
            <a:gdLst/>
            <a:ahLst/>
            <a:cxnLst/>
            <a:rect l="l" t="t" r="r" b="b"/>
            <a:pathLst>
              <a:path w="9400768" h="5318460">
                <a:moveTo>
                  <a:pt x="0" y="0"/>
                </a:moveTo>
                <a:lnTo>
                  <a:pt x="9400768" y="0"/>
                </a:lnTo>
                <a:lnTo>
                  <a:pt x="9400768" y="5318460"/>
                </a:lnTo>
                <a:lnTo>
                  <a:pt x="0" y="5318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76" b="-431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5067300"/>
            <a:ext cx="9400768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UNEMPLOYMENT ANALYSIS IN SOUTH AFRICA</a:t>
            </a:r>
          </a:p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-79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Key Predictors, Trends &amp;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2777" y="83681"/>
            <a:ext cx="8843647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RECOMENDATIONS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327630" y="3763339"/>
            <a:ext cx="2823558" cy="4368039"/>
            <a:chOff x="0" y="0"/>
            <a:chExt cx="588338" cy="910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8338" cy="906005"/>
            </a:xfrm>
            <a:custGeom>
              <a:avLst/>
              <a:gdLst/>
              <a:ahLst/>
              <a:cxnLst/>
              <a:rect l="l" t="t" r="r" b="b"/>
              <a:pathLst>
                <a:path w="588338" h="906005">
                  <a:moveTo>
                    <a:pt x="588338" y="32132"/>
                  </a:moveTo>
                  <a:lnTo>
                    <a:pt x="588338" y="763725"/>
                  </a:lnTo>
                  <a:cubicBezTo>
                    <a:pt x="588338" y="783096"/>
                    <a:pt x="576443" y="800479"/>
                    <a:pt x="558387" y="807494"/>
                  </a:cubicBezTo>
                  <a:lnTo>
                    <a:pt x="324119" y="898520"/>
                  </a:lnTo>
                  <a:cubicBezTo>
                    <a:pt x="304854" y="906005"/>
                    <a:pt x="283484" y="906005"/>
                    <a:pt x="264219" y="898520"/>
                  </a:cubicBezTo>
                  <a:lnTo>
                    <a:pt x="29950" y="807494"/>
                  </a:lnTo>
                  <a:cubicBezTo>
                    <a:pt x="11895" y="800479"/>
                    <a:pt x="0" y="783096"/>
                    <a:pt x="0" y="763725"/>
                  </a:cubicBezTo>
                  <a:lnTo>
                    <a:pt x="0" y="32132"/>
                  </a:lnTo>
                  <a:cubicBezTo>
                    <a:pt x="0" y="14386"/>
                    <a:pt x="14386" y="0"/>
                    <a:pt x="32132" y="0"/>
                  </a:cubicBezTo>
                  <a:lnTo>
                    <a:pt x="556206" y="0"/>
                  </a:lnTo>
                  <a:cubicBezTo>
                    <a:pt x="564728" y="0"/>
                    <a:pt x="572901" y="3385"/>
                    <a:pt x="578926" y="9411"/>
                  </a:cubicBezTo>
                  <a:cubicBezTo>
                    <a:pt x="584952" y="15437"/>
                    <a:pt x="588338" y="23610"/>
                    <a:pt x="588338" y="32132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88338" cy="833957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4529925" y="3763339"/>
            <a:ext cx="2823558" cy="4368039"/>
            <a:chOff x="0" y="0"/>
            <a:chExt cx="588338" cy="9101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8338" cy="906005"/>
            </a:xfrm>
            <a:custGeom>
              <a:avLst/>
              <a:gdLst/>
              <a:ahLst/>
              <a:cxnLst/>
              <a:rect l="l" t="t" r="r" b="b"/>
              <a:pathLst>
                <a:path w="588338" h="906005">
                  <a:moveTo>
                    <a:pt x="588338" y="32132"/>
                  </a:moveTo>
                  <a:lnTo>
                    <a:pt x="588338" y="763725"/>
                  </a:lnTo>
                  <a:cubicBezTo>
                    <a:pt x="588338" y="783096"/>
                    <a:pt x="576443" y="800479"/>
                    <a:pt x="558387" y="807494"/>
                  </a:cubicBezTo>
                  <a:lnTo>
                    <a:pt x="324119" y="898520"/>
                  </a:lnTo>
                  <a:cubicBezTo>
                    <a:pt x="304854" y="906005"/>
                    <a:pt x="283484" y="906005"/>
                    <a:pt x="264219" y="898520"/>
                  </a:cubicBezTo>
                  <a:lnTo>
                    <a:pt x="29950" y="807494"/>
                  </a:lnTo>
                  <a:cubicBezTo>
                    <a:pt x="11895" y="800479"/>
                    <a:pt x="0" y="783096"/>
                    <a:pt x="0" y="763725"/>
                  </a:cubicBezTo>
                  <a:lnTo>
                    <a:pt x="0" y="32132"/>
                  </a:lnTo>
                  <a:cubicBezTo>
                    <a:pt x="0" y="14386"/>
                    <a:pt x="14386" y="0"/>
                    <a:pt x="32132" y="0"/>
                  </a:cubicBezTo>
                  <a:lnTo>
                    <a:pt x="556206" y="0"/>
                  </a:lnTo>
                  <a:cubicBezTo>
                    <a:pt x="564728" y="0"/>
                    <a:pt x="572901" y="3385"/>
                    <a:pt x="578926" y="9411"/>
                  </a:cubicBezTo>
                  <a:cubicBezTo>
                    <a:pt x="584952" y="15437"/>
                    <a:pt x="588338" y="23610"/>
                    <a:pt x="588338" y="32132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88338" cy="833957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7732221" y="3763339"/>
            <a:ext cx="2823558" cy="4368039"/>
            <a:chOff x="0" y="0"/>
            <a:chExt cx="588338" cy="9101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8338" cy="906005"/>
            </a:xfrm>
            <a:custGeom>
              <a:avLst/>
              <a:gdLst/>
              <a:ahLst/>
              <a:cxnLst/>
              <a:rect l="l" t="t" r="r" b="b"/>
              <a:pathLst>
                <a:path w="588338" h="906005">
                  <a:moveTo>
                    <a:pt x="588338" y="32132"/>
                  </a:moveTo>
                  <a:lnTo>
                    <a:pt x="588338" y="763725"/>
                  </a:lnTo>
                  <a:cubicBezTo>
                    <a:pt x="588338" y="783096"/>
                    <a:pt x="576443" y="800479"/>
                    <a:pt x="558387" y="807494"/>
                  </a:cubicBezTo>
                  <a:lnTo>
                    <a:pt x="324119" y="898520"/>
                  </a:lnTo>
                  <a:cubicBezTo>
                    <a:pt x="304854" y="906005"/>
                    <a:pt x="283484" y="906005"/>
                    <a:pt x="264219" y="898520"/>
                  </a:cubicBezTo>
                  <a:lnTo>
                    <a:pt x="29950" y="807494"/>
                  </a:lnTo>
                  <a:cubicBezTo>
                    <a:pt x="11895" y="800479"/>
                    <a:pt x="0" y="783096"/>
                    <a:pt x="0" y="763725"/>
                  </a:cubicBezTo>
                  <a:lnTo>
                    <a:pt x="0" y="32132"/>
                  </a:lnTo>
                  <a:cubicBezTo>
                    <a:pt x="0" y="14386"/>
                    <a:pt x="14386" y="0"/>
                    <a:pt x="32132" y="0"/>
                  </a:cubicBezTo>
                  <a:lnTo>
                    <a:pt x="556206" y="0"/>
                  </a:lnTo>
                  <a:cubicBezTo>
                    <a:pt x="564728" y="0"/>
                    <a:pt x="572901" y="3385"/>
                    <a:pt x="578926" y="9411"/>
                  </a:cubicBezTo>
                  <a:cubicBezTo>
                    <a:pt x="584952" y="15437"/>
                    <a:pt x="588338" y="23610"/>
                    <a:pt x="588338" y="32132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88338" cy="833957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0934517" y="3763339"/>
            <a:ext cx="2823558" cy="4397580"/>
            <a:chOff x="0" y="0"/>
            <a:chExt cx="588338" cy="9163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8338" cy="912161"/>
            </a:xfrm>
            <a:custGeom>
              <a:avLst/>
              <a:gdLst/>
              <a:ahLst/>
              <a:cxnLst/>
              <a:rect l="l" t="t" r="r" b="b"/>
              <a:pathLst>
                <a:path w="588338" h="912161">
                  <a:moveTo>
                    <a:pt x="588338" y="32132"/>
                  </a:moveTo>
                  <a:lnTo>
                    <a:pt x="588338" y="769881"/>
                  </a:lnTo>
                  <a:cubicBezTo>
                    <a:pt x="588338" y="789251"/>
                    <a:pt x="576443" y="806634"/>
                    <a:pt x="558387" y="813650"/>
                  </a:cubicBezTo>
                  <a:lnTo>
                    <a:pt x="324119" y="904675"/>
                  </a:lnTo>
                  <a:cubicBezTo>
                    <a:pt x="304854" y="912161"/>
                    <a:pt x="283484" y="912161"/>
                    <a:pt x="264219" y="904675"/>
                  </a:cubicBezTo>
                  <a:lnTo>
                    <a:pt x="29950" y="813650"/>
                  </a:lnTo>
                  <a:cubicBezTo>
                    <a:pt x="11895" y="806634"/>
                    <a:pt x="0" y="789251"/>
                    <a:pt x="0" y="769881"/>
                  </a:cubicBezTo>
                  <a:lnTo>
                    <a:pt x="0" y="32132"/>
                  </a:lnTo>
                  <a:cubicBezTo>
                    <a:pt x="0" y="14386"/>
                    <a:pt x="14386" y="0"/>
                    <a:pt x="32132" y="0"/>
                  </a:cubicBezTo>
                  <a:lnTo>
                    <a:pt x="556206" y="0"/>
                  </a:lnTo>
                  <a:cubicBezTo>
                    <a:pt x="564728" y="0"/>
                    <a:pt x="572901" y="3385"/>
                    <a:pt x="578926" y="9411"/>
                  </a:cubicBezTo>
                  <a:cubicBezTo>
                    <a:pt x="584952" y="15437"/>
                    <a:pt x="588338" y="23610"/>
                    <a:pt x="588338" y="32132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88338" cy="840112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4136812" y="3763339"/>
            <a:ext cx="2823558" cy="4368039"/>
            <a:chOff x="0" y="0"/>
            <a:chExt cx="588338" cy="9101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88338" cy="906005"/>
            </a:xfrm>
            <a:custGeom>
              <a:avLst/>
              <a:gdLst/>
              <a:ahLst/>
              <a:cxnLst/>
              <a:rect l="l" t="t" r="r" b="b"/>
              <a:pathLst>
                <a:path w="588338" h="906005">
                  <a:moveTo>
                    <a:pt x="588338" y="32132"/>
                  </a:moveTo>
                  <a:lnTo>
                    <a:pt x="588338" y="763725"/>
                  </a:lnTo>
                  <a:cubicBezTo>
                    <a:pt x="588338" y="783096"/>
                    <a:pt x="576443" y="800479"/>
                    <a:pt x="558387" y="807494"/>
                  </a:cubicBezTo>
                  <a:lnTo>
                    <a:pt x="324119" y="898520"/>
                  </a:lnTo>
                  <a:cubicBezTo>
                    <a:pt x="304854" y="906005"/>
                    <a:pt x="283484" y="906005"/>
                    <a:pt x="264219" y="898520"/>
                  </a:cubicBezTo>
                  <a:lnTo>
                    <a:pt x="29950" y="807494"/>
                  </a:lnTo>
                  <a:cubicBezTo>
                    <a:pt x="11895" y="800479"/>
                    <a:pt x="0" y="783096"/>
                    <a:pt x="0" y="763725"/>
                  </a:cubicBezTo>
                  <a:lnTo>
                    <a:pt x="0" y="32132"/>
                  </a:lnTo>
                  <a:cubicBezTo>
                    <a:pt x="0" y="14386"/>
                    <a:pt x="14386" y="0"/>
                    <a:pt x="32132" y="0"/>
                  </a:cubicBezTo>
                  <a:lnTo>
                    <a:pt x="556206" y="0"/>
                  </a:lnTo>
                  <a:cubicBezTo>
                    <a:pt x="564728" y="0"/>
                    <a:pt x="572901" y="3385"/>
                    <a:pt x="578926" y="9411"/>
                  </a:cubicBezTo>
                  <a:cubicBezTo>
                    <a:pt x="584952" y="15437"/>
                    <a:pt x="588338" y="23610"/>
                    <a:pt x="588338" y="32132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88338" cy="833957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927958" y="2951889"/>
            <a:ext cx="1812051" cy="1812051"/>
          </a:xfrm>
          <a:custGeom>
            <a:avLst/>
            <a:gdLst/>
            <a:ahLst/>
            <a:cxnLst/>
            <a:rect l="l" t="t" r="r" b="b"/>
            <a:pathLst>
              <a:path w="1812051" h="1812051">
                <a:moveTo>
                  <a:pt x="0" y="0"/>
                </a:moveTo>
                <a:lnTo>
                  <a:pt x="1812051" y="0"/>
                </a:lnTo>
                <a:lnTo>
                  <a:pt x="1812051" y="1812051"/>
                </a:lnTo>
                <a:lnTo>
                  <a:pt x="0" y="181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4737141" y="2951889"/>
            <a:ext cx="1812051" cy="1812051"/>
          </a:xfrm>
          <a:custGeom>
            <a:avLst/>
            <a:gdLst/>
            <a:ahLst/>
            <a:cxnLst/>
            <a:rect l="l" t="t" r="r" b="b"/>
            <a:pathLst>
              <a:path w="1812051" h="1812051">
                <a:moveTo>
                  <a:pt x="0" y="0"/>
                </a:moveTo>
                <a:lnTo>
                  <a:pt x="1812050" y="0"/>
                </a:lnTo>
                <a:lnTo>
                  <a:pt x="1812050" y="1812051"/>
                </a:lnTo>
                <a:lnTo>
                  <a:pt x="0" y="181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11536854" y="2951889"/>
            <a:ext cx="1812051" cy="1812051"/>
          </a:xfrm>
          <a:custGeom>
            <a:avLst/>
            <a:gdLst/>
            <a:ahLst/>
            <a:cxnLst/>
            <a:rect l="l" t="t" r="r" b="b"/>
            <a:pathLst>
              <a:path w="1812051" h="1812051">
                <a:moveTo>
                  <a:pt x="0" y="0"/>
                </a:moveTo>
                <a:lnTo>
                  <a:pt x="1812051" y="0"/>
                </a:lnTo>
                <a:lnTo>
                  <a:pt x="1812051" y="1812051"/>
                </a:lnTo>
                <a:lnTo>
                  <a:pt x="0" y="181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8332549" y="2951889"/>
            <a:ext cx="1812051" cy="1812051"/>
          </a:xfrm>
          <a:custGeom>
            <a:avLst/>
            <a:gdLst/>
            <a:ahLst/>
            <a:cxnLst/>
            <a:rect l="l" t="t" r="r" b="b"/>
            <a:pathLst>
              <a:path w="1812051" h="1812051">
                <a:moveTo>
                  <a:pt x="0" y="0"/>
                </a:moveTo>
                <a:lnTo>
                  <a:pt x="1812051" y="0"/>
                </a:lnTo>
                <a:lnTo>
                  <a:pt x="1812051" y="1812051"/>
                </a:lnTo>
                <a:lnTo>
                  <a:pt x="0" y="181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5130254" y="2951889"/>
            <a:ext cx="1812051" cy="1812051"/>
          </a:xfrm>
          <a:custGeom>
            <a:avLst/>
            <a:gdLst/>
            <a:ahLst/>
            <a:cxnLst/>
            <a:rect l="l" t="t" r="r" b="b"/>
            <a:pathLst>
              <a:path w="1812051" h="1812051">
                <a:moveTo>
                  <a:pt x="0" y="0"/>
                </a:moveTo>
                <a:lnTo>
                  <a:pt x="1812051" y="0"/>
                </a:lnTo>
                <a:lnTo>
                  <a:pt x="1812051" y="1812051"/>
                </a:lnTo>
                <a:lnTo>
                  <a:pt x="0" y="1812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667995" y="8131379"/>
            <a:ext cx="2331977" cy="596291"/>
            <a:chOff x="0" y="0"/>
            <a:chExt cx="158935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89350" cy="406400"/>
            </a:xfrm>
            <a:custGeom>
              <a:avLst/>
              <a:gdLst/>
              <a:ahLst/>
              <a:cxnLst/>
              <a:rect l="l" t="t" r="r" b="b"/>
              <a:pathLst>
                <a:path w="1589350" h="406400">
                  <a:moveTo>
                    <a:pt x="138615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86150" y="406400"/>
                  </a:lnTo>
                  <a:lnTo>
                    <a:pt x="1589350" y="203200"/>
                  </a:lnTo>
                  <a:lnTo>
                    <a:pt x="1386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52400" y="-38100"/>
              <a:ext cx="1284550" cy="444500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927958" y="2951889"/>
            <a:ext cx="1622901" cy="1622901"/>
            <a:chOff x="0" y="0"/>
            <a:chExt cx="495300" cy="4953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5130254" y="2951889"/>
            <a:ext cx="1622901" cy="1622901"/>
            <a:chOff x="0" y="0"/>
            <a:chExt cx="495300" cy="4953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4790644" y="8131379"/>
            <a:ext cx="2331977" cy="596291"/>
            <a:chOff x="0" y="0"/>
            <a:chExt cx="1589350" cy="406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89350" cy="406400"/>
            </a:xfrm>
            <a:custGeom>
              <a:avLst/>
              <a:gdLst/>
              <a:ahLst/>
              <a:cxnLst/>
              <a:rect l="l" t="t" r="r" b="b"/>
              <a:pathLst>
                <a:path w="1589350" h="406400">
                  <a:moveTo>
                    <a:pt x="138615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86150" y="406400"/>
                  </a:lnTo>
                  <a:lnTo>
                    <a:pt x="1589350" y="203200"/>
                  </a:lnTo>
                  <a:lnTo>
                    <a:pt x="1386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52400" y="-38100"/>
              <a:ext cx="1284550" cy="444500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991658" y="8131379"/>
            <a:ext cx="2331977" cy="596291"/>
            <a:chOff x="0" y="0"/>
            <a:chExt cx="1589350" cy="406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89350" cy="406400"/>
            </a:xfrm>
            <a:custGeom>
              <a:avLst/>
              <a:gdLst/>
              <a:ahLst/>
              <a:cxnLst/>
              <a:rect l="l" t="t" r="r" b="b"/>
              <a:pathLst>
                <a:path w="1589350" h="406400">
                  <a:moveTo>
                    <a:pt x="138615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86150" y="406400"/>
                  </a:lnTo>
                  <a:lnTo>
                    <a:pt x="1589350" y="203200"/>
                  </a:lnTo>
                  <a:lnTo>
                    <a:pt x="1386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52400" y="-38100"/>
              <a:ext cx="1284550" cy="444500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275991" y="8160919"/>
            <a:ext cx="2331977" cy="596291"/>
            <a:chOff x="0" y="0"/>
            <a:chExt cx="1589350" cy="406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89350" cy="406400"/>
            </a:xfrm>
            <a:custGeom>
              <a:avLst/>
              <a:gdLst/>
              <a:ahLst/>
              <a:cxnLst/>
              <a:rect l="l" t="t" r="r" b="b"/>
              <a:pathLst>
                <a:path w="1589350" h="406400">
                  <a:moveTo>
                    <a:pt x="138615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86150" y="406400"/>
                  </a:lnTo>
                  <a:lnTo>
                    <a:pt x="1589350" y="203200"/>
                  </a:lnTo>
                  <a:lnTo>
                    <a:pt x="1386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52400" y="-38100"/>
              <a:ext cx="1284550" cy="444500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398543" y="8131379"/>
            <a:ext cx="2331977" cy="596291"/>
            <a:chOff x="0" y="0"/>
            <a:chExt cx="1589350" cy="406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89350" cy="406400"/>
            </a:xfrm>
            <a:custGeom>
              <a:avLst/>
              <a:gdLst/>
              <a:ahLst/>
              <a:cxnLst/>
              <a:rect l="l" t="t" r="r" b="b"/>
              <a:pathLst>
                <a:path w="1589350" h="406400">
                  <a:moveTo>
                    <a:pt x="138615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86150" y="406400"/>
                  </a:lnTo>
                  <a:lnTo>
                    <a:pt x="1589350" y="203200"/>
                  </a:lnTo>
                  <a:lnTo>
                    <a:pt x="13861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52400" y="-38100"/>
              <a:ext cx="1284550" cy="444500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8332549" y="2951889"/>
            <a:ext cx="1622901" cy="1622901"/>
            <a:chOff x="0" y="0"/>
            <a:chExt cx="495300" cy="4953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1534845" y="2951889"/>
            <a:ext cx="1622901" cy="1622901"/>
            <a:chOff x="0" y="0"/>
            <a:chExt cx="495300" cy="4953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49" name="Freeform 49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14737141" y="2951889"/>
            <a:ext cx="1622901" cy="1622901"/>
            <a:chOff x="0" y="0"/>
            <a:chExt cx="495300" cy="4953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52" name="Freeform 52"/>
            <p:cNvSpPr/>
            <p:nvPr/>
          </p:nvSpPr>
          <p:spPr>
            <a:xfrm>
              <a:off x="38100" y="38100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3" name="Freeform 53"/>
          <p:cNvSpPr/>
          <p:nvPr/>
        </p:nvSpPr>
        <p:spPr>
          <a:xfrm>
            <a:off x="2456380" y="3406800"/>
            <a:ext cx="566057" cy="457091"/>
          </a:xfrm>
          <a:custGeom>
            <a:avLst/>
            <a:gdLst/>
            <a:ahLst/>
            <a:cxnLst/>
            <a:rect l="l" t="t" r="r" b="b"/>
            <a:pathLst>
              <a:path w="566057" h="457091">
                <a:moveTo>
                  <a:pt x="0" y="0"/>
                </a:moveTo>
                <a:lnTo>
                  <a:pt x="566057" y="0"/>
                </a:lnTo>
                <a:lnTo>
                  <a:pt x="566057" y="457091"/>
                </a:lnTo>
                <a:lnTo>
                  <a:pt x="0" y="457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4"/>
          <p:cNvSpPr/>
          <p:nvPr/>
        </p:nvSpPr>
        <p:spPr>
          <a:xfrm>
            <a:off x="5660520" y="3343205"/>
            <a:ext cx="562370" cy="584280"/>
          </a:xfrm>
          <a:custGeom>
            <a:avLst/>
            <a:gdLst/>
            <a:ahLst/>
            <a:cxnLst/>
            <a:rect l="l" t="t" r="r" b="b"/>
            <a:pathLst>
              <a:path w="562370" h="584280">
                <a:moveTo>
                  <a:pt x="0" y="0"/>
                </a:moveTo>
                <a:lnTo>
                  <a:pt x="562369" y="0"/>
                </a:lnTo>
                <a:lnTo>
                  <a:pt x="562369" y="584280"/>
                </a:lnTo>
                <a:lnTo>
                  <a:pt x="0" y="584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5"/>
          <p:cNvSpPr/>
          <p:nvPr/>
        </p:nvSpPr>
        <p:spPr>
          <a:xfrm>
            <a:off x="15297727" y="3384481"/>
            <a:ext cx="501729" cy="501729"/>
          </a:xfrm>
          <a:custGeom>
            <a:avLst/>
            <a:gdLst/>
            <a:ahLst/>
            <a:cxnLst/>
            <a:rect l="l" t="t" r="r" b="b"/>
            <a:pathLst>
              <a:path w="501729" h="501729">
                <a:moveTo>
                  <a:pt x="0" y="0"/>
                </a:moveTo>
                <a:lnTo>
                  <a:pt x="501729" y="0"/>
                </a:lnTo>
                <a:lnTo>
                  <a:pt x="501729" y="501729"/>
                </a:lnTo>
                <a:lnTo>
                  <a:pt x="0" y="501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2063787" y="3352837"/>
            <a:ext cx="565017" cy="565017"/>
          </a:xfrm>
          <a:custGeom>
            <a:avLst/>
            <a:gdLst/>
            <a:ahLst/>
            <a:cxnLst/>
            <a:rect l="l" t="t" r="r" b="b"/>
            <a:pathLst>
              <a:path w="565017" h="565017">
                <a:moveTo>
                  <a:pt x="0" y="0"/>
                </a:moveTo>
                <a:lnTo>
                  <a:pt x="565017" y="0"/>
                </a:lnTo>
                <a:lnTo>
                  <a:pt x="565017" y="565017"/>
                </a:lnTo>
                <a:lnTo>
                  <a:pt x="0" y="565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7"/>
          <p:cNvSpPr/>
          <p:nvPr/>
        </p:nvSpPr>
        <p:spPr>
          <a:xfrm>
            <a:off x="8901460" y="3392805"/>
            <a:ext cx="485080" cy="485080"/>
          </a:xfrm>
          <a:custGeom>
            <a:avLst/>
            <a:gdLst/>
            <a:ahLst/>
            <a:cxnLst/>
            <a:rect l="l" t="t" r="r" b="b"/>
            <a:pathLst>
              <a:path w="485080" h="485080">
                <a:moveTo>
                  <a:pt x="0" y="0"/>
                </a:moveTo>
                <a:lnTo>
                  <a:pt x="485080" y="0"/>
                </a:lnTo>
                <a:lnTo>
                  <a:pt x="485080" y="485080"/>
                </a:lnTo>
                <a:lnTo>
                  <a:pt x="0" y="4850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2292669" y="8202829"/>
            <a:ext cx="10826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400390" y="8202829"/>
            <a:ext cx="10826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657991" y="8202829"/>
            <a:ext cx="10826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1901565" y="8202829"/>
            <a:ext cx="10826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101851" y="8202829"/>
            <a:ext cx="108262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spc="1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327630" y="8727670"/>
            <a:ext cx="2823558" cy="335748"/>
            <a:chOff x="0" y="0"/>
            <a:chExt cx="827188" cy="98361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27188" cy="98361"/>
            </a:xfrm>
            <a:custGeom>
              <a:avLst/>
              <a:gdLst/>
              <a:ahLst/>
              <a:cxnLst/>
              <a:rect l="l" t="t" r="r" b="b"/>
              <a:pathLst>
                <a:path w="827188" h="98361">
                  <a:moveTo>
                    <a:pt x="41129" y="0"/>
                  </a:moveTo>
                  <a:lnTo>
                    <a:pt x="786059" y="0"/>
                  </a:lnTo>
                  <a:cubicBezTo>
                    <a:pt x="808774" y="0"/>
                    <a:pt x="827188" y="18414"/>
                    <a:pt x="827188" y="41129"/>
                  </a:cubicBezTo>
                  <a:lnTo>
                    <a:pt x="827188" y="57232"/>
                  </a:lnTo>
                  <a:cubicBezTo>
                    <a:pt x="827188" y="79947"/>
                    <a:pt x="808774" y="98361"/>
                    <a:pt x="786059" y="98361"/>
                  </a:cubicBezTo>
                  <a:lnTo>
                    <a:pt x="41129" y="98361"/>
                  </a:lnTo>
                  <a:cubicBezTo>
                    <a:pt x="18414" y="98361"/>
                    <a:pt x="0" y="79947"/>
                    <a:pt x="0" y="57232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38100"/>
              <a:ext cx="827188" cy="136461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4529925" y="8727670"/>
            <a:ext cx="2823558" cy="335748"/>
            <a:chOff x="0" y="0"/>
            <a:chExt cx="827188" cy="9836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27188" cy="98361"/>
            </a:xfrm>
            <a:custGeom>
              <a:avLst/>
              <a:gdLst/>
              <a:ahLst/>
              <a:cxnLst/>
              <a:rect l="l" t="t" r="r" b="b"/>
              <a:pathLst>
                <a:path w="827188" h="98361">
                  <a:moveTo>
                    <a:pt x="41129" y="0"/>
                  </a:moveTo>
                  <a:lnTo>
                    <a:pt x="786059" y="0"/>
                  </a:lnTo>
                  <a:cubicBezTo>
                    <a:pt x="808774" y="0"/>
                    <a:pt x="827188" y="18414"/>
                    <a:pt x="827188" y="41129"/>
                  </a:cubicBezTo>
                  <a:lnTo>
                    <a:pt x="827188" y="57232"/>
                  </a:lnTo>
                  <a:cubicBezTo>
                    <a:pt x="827188" y="79947"/>
                    <a:pt x="808774" y="98361"/>
                    <a:pt x="786059" y="98361"/>
                  </a:cubicBezTo>
                  <a:lnTo>
                    <a:pt x="41129" y="98361"/>
                  </a:lnTo>
                  <a:cubicBezTo>
                    <a:pt x="18414" y="98361"/>
                    <a:pt x="0" y="79947"/>
                    <a:pt x="0" y="57232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827188" cy="136461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732221" y="8727670"/>
            <a:ext cx="2823558" cy="335748"/>
            <a:chOff x="0" y="0"/>
            <a:chExt cx="827188" cy="9836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27188" cy="98361"/>
            </a:xfrm>
            <a:custGeom>
              <a:avLst/>
              <a:gdLst/>
              <a:ahLst/>
              <a:cxnLst/>
              <a:rect l="l" t="t" r="r" b="b"/>
              <a:pathLst>
                <a:path w="827188" h="98361">
                  <a:moveTo>
                    <a:pt x="41129" y="0"/>
                  </a:moveTo>
                  <a:lnTo>
                    <a:pt x="786059" y="0"/>
                  </a:lnTo>
                  <a:cubicBezTo>
                    <a:pt x="808774" y="0"/>
                    <a:pt x="827188" y="18414"/>
                    <a:pt x="827188" y="41129"/>
                  </a:cubicBezTo>
                  <a:lnTo>
                    <a:pt x="827188" y="57232"/>
                  </a:lnTo>
                  <a:cubicBezTo>
                    <a:pt x="827188" y="79947"/>
                    <a:pt x="808774" y="98361"/>
                    <a:pt x="786059" y="98361"/>
                  </a:cubicBezTo>
                  <a:lnTo>
                    <a:pt x="41129" y="98361"/>
                  </a:lnTo>
                  <a:cubicBezTo>
                    <a:pt x="18414" y="98361"/>
                    <a:pt x="0" y="79947"/>
                    <a:pt x="0" y="57232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827188" cy="136461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936779" y="8727670"/>
            <a:ext cx="2823558" cy="335748"/>
            <a:chOff x="0" y="0"/>
            <a:chExt cx="827188" cy="98361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27188" cy="98361"/>
            </a:xfrm>
            <a:custGeom>
              <a:avLst/>
              <a:gdLst/>
              <a:ahLst/>
              <a:cxnLst/>
              <a:rect l="l" t="t" r="r" b="b"/>
              <a:pathLst>
                <a:path w="827188" h="98361">
                  <a:moveTo>
                    <a:pt x="41129" y="0"/>
                  </a:moveTo>
                  <a:lnTo>
                    <a:pt x="786059" y="0"/>
                  </a:lnTo>
                  <a:cubicBezTo>
                    <a:pt x="808774" y="0"/>
                    <a:pt x="827188" y="18414"/>
                    <a:pt x="827188" y="41129"/>
                  </a:cubicBezTo>
                  <a:lnTo>
                    <a:pt x="827188" y="57232"/>
                  </a:lnTo>
                  <a:cubicBezTo>
                    <a:pt x="827188" y="79947"/>
                    <a:pt x="808774" y="98361"/>
                    <a:pt x="786059" y="98361"/>
                  </a:cubicBezTo>
                  <a:lnTo>
                    <a:pt x="41129" y="98361"/>
                  </a:lnTo>
                  <a:cubicBezTo>
                    <a:pt x="18414" y="98361"/>
                    <a:pt x="0" y="79947"/>
                    <a:pt x="0" y="57232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827188" cy="136461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4136812" y="8727670"/>
            <a:ext cx="2823558" cy="335748"/>
            <a:chOff x="0" y="0"/>
            <a:chExt cx="827188" cy="98361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27188" cy="98361"/>
            </a:xfrm>
            <a:custGeom>
              <a:avLst/>
              <a:gdLst/>
              <a:ahLst/>
              <a:cxnLst/>
              <a:rect l="l" t="t" r="r" b="b"/>
              <a:pathLst>
                <a:path w="827188" h="98361">
                  <a:moveTo>
                    <a:pt x="41129" y="0"/>
                  </a:moveTo>
                  <a:lnTo>
                    <a:pt x="786059" y="0"/>
                  </a:lnTo>
                  <a:cubicBezTo>
                    <a:pt x="808774" y="0"/>
                    <a:pt x="827188" y="18414"/>
                    <a:pt x="827188" y="41129"/>
                  </a:cubicBezTo>
                  <a:lnTo>
                    <a:pt x="827188" y="57232"/>
                  </a:lnTo>
                  <a:cubicBezTo>
                    <a:pt x="827188" y="79947"/>
                    <a:pt x="808774" y="98361"/>
                    <a:pt x="786059" y="98361"/>
                  </a:cubicBezTo>
                  <a:lnTo>
                    <a:pt x="41129" y="98361"/>
                  </a:lnTo>
                  <a:cubicBezTo>
                    <a:pt x="18414" y="98361"/>
                    <a:pt x="0" y="79947"/>
                    <a:pt x="0" y="57232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827188" cy="136461"/>
            </a:xfrm>
            <a:prstGeom prst="rect">
              <a:avLst/>
            </a:prstGeom>
          </p:spPr>
          <p:txBody>
            <a:bodyPr lIns="45667" tIns="45667" rIns="45667" bIns="45667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0" y="0"/>
            <a:ext cx="5600697" cy="3033311"/>
          </a:xfrm>
          <a:custGeom>
            <a:avLst/>
            <a:gdLst/>
            <a:ahLst/>
            <a:cxnLst/>
            <a:rect l="l" t="t" r="r" b="b"/>
            <a:pathLst>
              <a:path w="5600697" h="3033311">
                <a:moveTo>
                  <a:pt x="0" y="0"/>
                </a:moveTo>
                <a:lnTo>
                  <a:pt x="5600697" y="0"/>
                </a:lnTo>
                <a:lnTo>
                  <a:pt x="5600697" y="3033311"/>
                </a:lnTo>
                <a:lnTo>
                  <a:pt x="0" y="303331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172" b="-48308"/>
            </a:stretch>
          </a:blipFill>
        </p:spPr>
      </p:sp>
      <p:sp>
        <p:nvSpPr>
          <p:cNvPr id="79" name="TextBox 79"/>
          <p:cNvSpPr txBox="1"/>
          <p:nvPr/>
        </p:nvSpPr>
        <p:spPr>
          <a:xfrm>
            <a:off x="1457089" y="5389144"/>
            <a:ext cx="2564639" cy="164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6"/>
              </a:lnSpc>
              <a:spcBef>
                <a:spcPct val="0"/>
              </a:spcBef>
            </a:pPr>
            <a:r>
              <a:rPr lang="en-US" sz="2197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</a:t>
            </a:r>
            <a:r>
              <a:rPr lang="en-US" sz="2197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pskill &amp; Re-certify Target high-demand sectors (IT, healthcare, renewable energy)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667299" y="5368626"/>
            <a:ext cx="2578667" cy="208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4"/>
              </a:lnSpc>
              <a:spcBef>
                <a:spcPct val="0"/>
              </a:spcBef>
            </a:pPr>
            <a:r>
              <a:rPr lang="en-US" sz="220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Ex</a:t>
            </a:r>
            <a:r>
              <a:rPr lang="en-US" sz="2209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pand training in male related sectors like construction , technical trades and others 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7716297" y="5370094"/>
            <a:ext cx="2837219" cy="183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8"/>
              </a:lnSpc>
              <a:spcBef>
                <a:spcPct val="0"/>
              </a:spcBef>
            </a:pPr>
            <a:r>
              <a:rPr lang="en-US" sz="2425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</a:t>
            </a:r>
            <a:r>
              <a:rPr lang="en-US" sz="2425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iversify rural industries to reduce dependence on limited sectors.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1140841" y="5086350"/>
            <a:ext cx="2467127" cy="279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1"/>
              </a:lnSpc>
              <a:spcBef>
                <a:spcPct val="0"/>
              </a:spcBef>
            </a:pPr>
            <a:r>
              <a:rPr lang="en-US" sz="2114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</a:t>
            </a:r>
            <a:r>
              <a:rPr lang="en-US" sz="2114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rengthen Career Readiness and Align school curricula with industry needs boost job placement &amp; entrepreneurship support.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4139075" y="5541692"/>
            <a:ext cx="2717039" cy="175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2"/>
              </a:lnSpc>
              <a:spcBef>
                <a:spcPct val="0"/>
              </a:spcBef>
            </a:pPr>
            <a:r>
              <a:rPr lang="en-US" sz="2328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</a:t>
            </a:r>
            <a:r>
              <a:rPr lang="en-US" sz="2328" b="1" u="none" strike="noStrike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rioritize Gauteng &amp; KwaZulu-Natal with job fairs and business grants.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02945"/>
            <a:ext cx="3346484" cy="3550685"/>
            <a:chOff x="0" y="0"/>
            <a:chExt cx="812800" cy="8623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62397"/>
            </a:xfrm>
            <a:custGeom>
              <a:avLst/>
              <a:gdLst/>
              <a:ahLst/>
              <a:cxnLst/>
              <a:rect l="l" t="t" r="r" b="b"/>
              <a:pathLst>
                <a:path w="812800" h="862397">
                  <a:moveTo>
                    <a:pt x="406400" y="0"/>
                  </a:moveTo>
                  <a:cubicBezTo>
                    <a:pt x="181951" y="0"/>
                    <a:pt x="0" y="193054"/>
                    <a:pt x="0" y="431198"/>
                  </a:cubicBezTo>
                  <a:cubicBezTo>
                    <a:pt x="0" y="669343"/>
                    <a:pt x="181951" y="862397"/>
                    <a:pt x="406400" y="862397"/>
                  </a:cubicBezTo>
                  <a:cubicBezTo>
                    <a:pt x="630849" y="862397"/>
                    <a:pt x="812800" y="669343"/>
                    <a:pt x="812800" y="431198"/>
                  </a:cubicBezTo>
                  <a:cubicBezTo>
                    <a:pt x="812800" y="193054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2832" b="-128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34922" y="1334029"/>
            <a:ext cx="3600836" cy="36008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b="-4999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618270" y="1160091"/>
            <a:ext cx="3650987" cy="36509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8451" b="-4154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542388" y="5899780"/>
            <a:ext cx="3650987" cy="36509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9322" b="-4067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620783" y="5500806"/>
            <a:ext cx="3757494" cy="37574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2573" b="-4742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564277" y="-85965"/>
            <a:ext cx="6142125" cy="854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TEAM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8247" y="5067930"/>
            <a:ext cx="174739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Stacyln Aryee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7299" y="5105400"/>
            <a:ext cx="293608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John Antwi-Nuamah Jr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78277" y="5067930"/>
            <a:ext cx="230252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Prudence Mensah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47430" y="9664700"/>
            <a:ext cx="284090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Caroline Okraku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35209" y="9477375"/>
            <a:ext cx="258306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Clementina Klomey </a:t>
            </a:r>
          </a:p>
        </p:txBody>
      </p:sp>
      <p:sp>
        <p:nvSpPr>
          <p:cNvPr id="18" name="Freeform 18"/>
          <p:cNvSpPr/>
          <p:nvPr/>
        </p:nvSpPr>
        <p:spPr>
          <a:xfrm>
            <a:off x="0" y="0"/>
            <a:ext cx="3283216" cy="1758529"/>
          </a:xfrm>
          <a:custGeom>
            <a:avLst/>
            <a:gdLst/>
            <a:ahLst/>
            <a:cxnLst/>
            <a:rect l="l" t="t" r="r" b="b"/>
            <a:pathLst>
              <a:path w="3283216" h="1758529">
                <a:moveTo>
                  <a:pt x="0" y="0"/>
                </a:moveTo>
                <a:lnTo>
                  <a:pt x="3283216" y="0"/>
                </a:lnTo>
                <a:lnTo>
                  <a:pt x="3283216" y="1758529"/>
                </a:lnTo>
                <a:lnTo>
                  <a:pt x="0" y="17585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50139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108031">
                <a:alpha val="8000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1202" y="2556689"/>
            <a:ext cx="790206" cy="79020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4448878" y="750235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Table of 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658" y="2585079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0658" y="7993997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1202" y="8003522"/>
            <a:ext cx="790206" cy="79020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831202" y="3564755"/>
            <a:ext cx="790206" cy="79020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831202" y="4708979"/>
            <a:ext cx="790206" cy="7902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831202" y="5718260"/>
            <a:ext cx="790206" cy="7902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831202" y="6860891"/>
            <a:ext cx="790206" cy="79020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600658" y="6889466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00658" y="5708735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00658" y="4775284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0658" y="3556453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5000" y="2620004"/>
            <a:ext cx="4110558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Statement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4198" y="3628070"/>
            <a:ext cx="411055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Project Objectives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58081" y="4819637"/>
            <a:ext cx="15805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Visuals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58081" y="5784935"/>
            <a:ext cx="249599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Model Used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6400" y="8071202"/>
            <a:ext cx="453818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Recommendations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28800" y="6926352"/>
            <a:ext cx="328806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Key Insights</a:t>
            </a:r>
          </a:p>
        </p:txBody>
      </p:sp>
      <p:sp>
        <p:nvSpPr>
          <p:cNvPr id="30" name="Freeform 30"/>
          <p:cNvSpPr/>
          <p:nvPr/>
        </p:nvSpPr>
        <p:spPr>
          <a:xfrm>
            <a:off x="0" y="0"/>
            <a:ext cx="4316163" cy="2337614"/>
          </a:xfrm>
          <a:custGeom>
            <a:avLst/>
            <a:gdLst/>
            <a:ahLst/>
            <a:cxnLst/>
            <a:rect l="l" t="t" r="r" b="b"/>
            <a:pathLst>
              <a:path w="4316163" h="2337614">
                <a:moveTo>
                  <a:pt x="0" y="0"/>
                </a:moveTo>
                <a:lnTo>
                  <a:pt x="4316163" y="0"/>
                </a:lnTo>
                <a:lnTo>
                  <a:pt x="4316163" y="2337614"/>
                </a:lnTo>
                <a:lnTo>
                  <a:pt x="0" y="2337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" b="-48308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831202" y="9146154"/>
            <a:ext cx="790206" cy="79020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8031">
                <a:alpha val="69804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TextBox 33"/>
          <p:cNvSpPr txBox="1"/>
          <p:nvPr/>
        </p:nvSpPr>
        <p:spPr>
          <a:xfrm>
            <a:off x="600658" y="9174729"/>
            <a:ext cx="1251294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52600" y="9191625"/>
            <a:ext cx="4023754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 dirty="0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Meet Our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6031" y="3599134"/>
            <a:ext cx="12377228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Despite expectations that higher education levels and better school quintiles reduce unemployment, South Africa continues to experience high unemployment rates particularly among Degree and Diploma holders.</a:t>
            </a:r>
          </a:p>
          <a:p>
            <a:pPr marL="0" lvl="0" indent="0" algn="l">
              <a:lnSpc>
                <a:spcPts val="4079"/>
              </a:lnSpc>
            </a:pPr>
            <a:r>
              <a:rPr lang="en-US" sz="24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Additionally, unemployment patterns vary by gender, province, and urban-rural location, highlighting a mismatch between educational attainment and labor market absorption.</a:t>
            </a:r>
          </a:p>
          <a:p>
            <a:pPr marL="0" lvl="0" indent="0" algn="l">
              <a:lnSpc>
                <a:spcPts val="4079"/>
              </a:lnSpc>
            </a:pPr>
            <a:endParaRPr lang="en-US" sz="24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7171009"/>
            <a:ext cx="6492240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720564" y="659265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Problem Statement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4238"/>
            <a:ext cx="4633660" cy="2509568"/>
          </a:xfrm>
          <a:custGeom>
            <a:avLst/>
            <a:gdLst/>
            <a:ahLst/>
            <a:cxnLst/>
            <a:rect l="l" t="t" r="r" b="b"/>
            <a:pathLst>
              <a:path w="4633660" h="2509568">
                <a:moveTo>
                  <a:pt x="0" y="0"/>
                </a:moveTo>
                <a:lnTo>
                  <a:pt x="4633660" y="0"/>
                </a:lnTo>
                <a:lnTo>
                  <a:pt x="4633660" y="2509568"/>
                </a:lnTo>
                <a:lnTo>
                  <a:pt x="0" y="250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" b="-4830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8353" y="2599791"/>
            <a:ext cx="5239853" cy="7253443"/>
            <a:chOff x="0" y="0"/>
            <a:chExt cx="1380043" cy="19103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0043" cy="1910372"/>
            </a:xfrm>
            <a:custGeom>
              <a:avLst/>
              <a:gdLst/>
              <a:ahLst/>
              <a:cxnLst/>
              <a:rect l="l" t="t" r="r" b="b"/>
              <a:pathLst>
                <a:path w="1380043" h="1910372">
                  <a:moveTo>
                    <a:pt x="75353" y="0"/>
                  </a:moveTo>
                  <a:lnTo>
                    <a:pt x="1304691" y="0"/>
                  </a:lnTo>
                  <a:cubicBezTo>
                    <a:pt x="1324675" y="0"/>
                    <a:pt x="1343842" y="7939"/>
                    <a:pt x="1357973" y="22070"/>
                  </a:cubicBezTo>
                  <a:cubicBezTo>
                    <a:pt x="1372105" y="36202"/>
                    <a:pt x="1380043" y="55368"/>
                    <a:pt x="1380043" y="75353"/>
                  </a:cubicBezTo>
                  <a:lnTo>
                    <a:pt x="1380043" y="1835019"/>
                  </a:lnTo>
                  <a:cubicBezTo>
                    <a:pt x="1380043" y="1876635"/>
                    <a:pt x="1346307" y="1910372"/>
                    <a:pt x="1304691" y="1910372"/>
                  </a:cubicBezTo>
                  <a:lnTo>
                    <a:pt x="75353" y="1910372"/>
                  </a:lnTo>
                  <a:cubicBezTo>
                    <a:pt x="55368" y="1910372"/>
                    <a:pt x="36202" y="1902433"/>
                    <a:pt x="22070" y="1888301"/>
                  </a:cubicBezTo>
                  <a:cubicBezTo>
                    <a:pt x="7939" y="1874170"/>
                    <a:pt x="0" y="1855004"/>
                    <a:pt x="0" y="1835019"/>
                  </a:cubicBezTo>
                  <a:lnTo>
                    <a:pt x="0" y="75353"/>
                  </a:lnTo>
                  <a:cubicBezTo>
                    <a:pt x="0" y="55368"/>
                    <a:pt x="7939" y="36202"/>
                    <a:pt x="22070" y="22070"/>
                  </a:cubicBezTo>
                  <a:cubicBezTo>
                    <a:pt x="36202" y="7939"/>
                    <a:pt x="55368" y="0"/>
                    <a:pt x="75353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380043" cy="203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33835" y="2901884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8"/>
                </a:lnTo>
                <a:lnTo>
                  <a:pt x="0" y="234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223845" y="2599791"/>
            <a:ext cx="5385764" cy="7253443"/>
            <a:chOff x="0" y="0"/>
            <a:chExt cx="1418473" cy="19103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910372"/>
            </a:xfrm>
            <a:custGeom>
              <a:avLst/>
              <a:gdLst/>
              <a:ahLst/>
              <a:cxnLst/>
              <a:rect l="l" t="t" r="r" b="b"/>
              <a:pathLst>
                <a:path w="1418473" h="1910372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837060"/>
                  </a:lnTo>
                  <a:cubicBezTo>
                    <a:pt x="1418473" y="1877549"/>
                    <a:pt x="1385650" y="1910372"/>
                    <a:pt x="1345161" y="1910372"/>
                  </a:cubicBezTo>
                  <a:lnTo>
                    <a:pt x="73311" y="1910372"/>
                  </a:lnTo>
                  <a:cubicBezTo>
                    <a:pt x="53868" y="1910372"/>
                    <a:pt x="35221" y="1902648"/>
                    <a:pt x="21472" y="1888899"/>
                  </a:cubicBezTo>
                  <a:cubicBezTo>
                    <a:pt x="7724" y="1875151"/>
                    <a:pt x="0" y="1856504"/>
                    <a:pt x="0" y="1837060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203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57230" y="2901884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8"/>
                </a:lnTo>
                <a:lnTo>
                  <a:pt x="0" y="234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386686" y="2599791"/>
            <a:ext cx="5290366" cy="7253443"/>
            <a:chOff x="0" y="0"/>
            <a:chExt cx="1393347" cy="19103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3348" cy="1910372"/>
            </a:xfrm>
            <a:custGeom>
              <a:avLst/>
              <a:gdLst/>
              <a:ahLst/>
              <a:cxnLst/>
              <a:rect l="l" t="t" r="r" b="b"/>
              <a:pathLst>
                <a:path w="1393348" h="1910372">
                  <a:moveTo>
                    <a:pt x="74633" y="0"/>
                  </a:moveTo>
                  <a:lnTo>
                    <a:pt x="1318714" y="0"/>
                  </a:lnTo>
                  <a:cubicBezTo>
                    <a:pt x="1359933" y="0"/>
                    <a:pt x="1393348" y="33415"/>
                    <a:pt x="1393348" y="74633"/>
                  </a:cubicBezTo>
                  <a:lnTo>
                    <a:pt x="1393348" y="1835738"/>
                  </a:lnTo>
                  <a:cubicBezTo>
                    <a:pt x="1393348" y="1876957"/>
                    <a:pt x="1359933" y="1910372"/>
                    <a:pt x="1318714" y="1910372"/>
                  </a:cubicBezTo>
                  <a:lnTo>
                    <a:pt x="74633" y="1910372"/>
                  </a:lnTo>
                  <a:cubicBezTo>
                    <a:pt x="33415" y="1910372"/>
                    <a:pt x="0" y="1876957"/>
                    <a:pt x="0" y="1835738"/>
                  </a:cubicBezTo>
                  <a:lnTo>
                    <a:pt x="0" y="74633"/>
                  </a:lnTo>
                  <a:cubicBezTo>
                    <a:pt x="0" y="33415"/>
                    <a:pt x="33415" y="0"/>
                    <a:pt x="74633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393347" cy="2034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650731" y="2963000"/>
            <a:ext cx="2287772" cy="2287772"/>
          </a:xfrm>
          <a:custGeom>
            <a:avLst/>
            <a:gdLst/>
            <a:ahLst/>
            <a:cxnLst/>
            <a:rect l="l" t="t" r="r" b="b"/>
            <a:pathLst>
              <a:path w="2287772" h="2287772">
                <a:moveTo>
                  <a:pt x="0" y="0"/>
                </a:moveTo>
                <a:lnTo>
                  <a:pt x="2287771" y="0"/>
                </a:lnTo>
                <a:lnTo>
                  <a:pt x="2287771" y="2287772"/>
                </a:lnTo>
                <a:lnTo>
                  <a:pt x="0" y="2287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96483" y="876300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Project 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336" y="6465824"/>
            <a:ext cx="3734522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Identifying the key predictors of unemployment status in South Africa.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6319" y="5947748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Identification Phase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23845" y="6465824"/>
            <a:ext cx="3925317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Analyze the impact of demographic, educational and geographical predictors of unemployment.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65784" y="5886704"/>
            <a:ext cx="255094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Analyzing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20011" y="6465824"/>
            <a:ext cx="4496348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Provide actionable insights using machine learning and providing data driven recommendations.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4311" y="5522013"/>
            <a:ext cx="4622707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Insights and Recommendations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0" y="0"/>
            <a:ext cx="5370208" cy="2908479"/>
          </a:xfrm>
          <a:custGeom>
            <a:avLst/>
            <a:gdLst/>
            <a:ahLst/>
            <a:cxnLst/>
            <a:rect l="l" t="t" r="r" b="b"/>
            <a:pathLst>
              <a:path w="5370208" h="2908479">
                <a:moveTo>
                  <a:pt x="0" y="0"/>
                </a:moveTo>
                <a:lnTo>
                  <a:pt x="5370208" y="0"/>
                </a:lnTo>
                <a:lnTo>
                  <a:pt x="5370208" y="2908479"/>
                </a:lnTo>
                <a:lnTo>
                  <a:pt x="0" y="290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2" b="-4830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473144" cy="1339443"/>
          </a:xfrm>
          <a:custGeom>
            <a:avLst/>
            <a:gdLst/>
            <a:ahLst/>
            <a:cxnLst/>
            <a:rect l="l" t="t" r="r" b="b"/>
            <a:pathLst>
              <a:path w="2473144" h="1339443">
                <a:moveTo>
                  <a:pt x="0" y="0"/>
                </a:moveTo>
                <a:lnTo>
                  <a:pt x="2473144" y="0"/>
                </a:lnTo>
                <a:lnTo>
                  <a:pt x="2473144" y="1339443"/>
                </a:lnTo>
                <a:lnTo>
                  <a:pt x="0" y="1339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" b="-483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97665"/>
            <a:ext cx="16456388" cy="9289335"/>
          </a:xfrm>
          <a:custGeom>
            <a:avLst/>
            <a:gdLst/>
            <a:ahLst/>
            <a:cxnLst/>
            <a:rect l="l" t="t" r="r" b="b"/>
            <a:pathLst>
              <a:path w="16456388" h="9289335">
                <a:moveTo>
                  <a:pt x="0" y="0"/>
                </a:moveTo>
                <a:lnTo>
                  <a:pt x="16456388" y="0"/>
                </a:lnTo>
                <a:lnTo>
                  <a:pt x="16456388" y="9289335"/>
                </a:lnTo>
                <a:lnTo>
                  <a:pt x="0" y="9289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114459" cy="2203753"/>
          </a:xfrm>
          <a:custGeom>
            <a:avLst/>
            <a:gdLst/>
            <a:ahLst/>
            <a:cxnLst/>
            <a:rect l="l" t="t" r="r" b="b"/>
            <a:pathLst>
              <a:path w="4114459" h="2203753">
                <a:moveTo>
                  <a:pt x="0" y="0"/>
                </a:moveTo>
                <a:lnTo>
                  <a:pt x="4114459" y="0"/>
                </a:lnTo>
                <a:lnTo>
                  <a:pt x="4114459" y="2203753"/>
                </a:lnTo>
                <a:lnTo>
                  <a:pt x="0" y="220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013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9786" y="1474148"/>
            <a:ext cx="15388429" cy="8630948"/>
          </a:xfrm>
          <a:custGeom>
            <a:avLst/>
            <a:gdLst/>
            <a:ahLst/>
            <a:cxnLst/>
            <a:rect l="l" t="t" r="r" b="b"/>
            <a:pathLst>
              <a:path w="15388429" h="8630948">
                <a:moveTo>
                  <a:pt x="0" y="0"/>
                </a:moveTo>
                <a:lnTo>
                  <a:pt x="15388428" y="0"/>
                </a:lnTo>
                <a:lnTo>
                  <a:pt x="15388428" y="8630948"/>
                </a:lnTo>
                <a:lnTo>
                  <a:pt x="0" y="8630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0076" y="2811529"/>
            <a:ext cx="7132188" cy="101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Males (32.44%) face higher unemployment than females (23.14%)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81190" y="4745601"/>
            <a:ext cx="5498587" cy="101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Higher quintiles not linked to lower unemployment.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9098" y="7345346"/>
            <a:ext cx="7059842" cy="101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Majority of respondents are urban, highlighting urban-centered unemployment.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4516359" cy="2446039"/>
          </a:xfrm>
          <a:custGeom>
            <a:avLst/>
            <a:gdLst/>
            <a:ahLst/>
            <a:cxnLst/>
            <a:rect l="l" t="t" r="r" b="b"/>
            <a:pathLst>
              <a:path w="4516359" h="2446039">
                <a:moveTo>
                  <a:pt x="0" y="0"/>
                </a:moveTo>
                <a:lnTo>
                  <a:pt x="4516359" y="0"/>
                </a:lnTo>
                <a:lnTo>
                  <a:pt x="4516359" y="2446039"/>
                </a:lnTo>
                <a:lnTo>
                  <a:pt x="0" y="2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" b="-483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38940" y="2568529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9010585" y="3142384"/>
            <a:ext cx="825654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7300312" y="5315795"/>
            <a:ext cx="2497827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6479866" y="4657879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7527252" y="7166159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0245450" y="6228441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AutoShape 12"/>
          <p:cNvSpPr/>
          <p:nvPr/>
        </p:nvSpPr>
        <p:spPr>
          <a:xfrm>
            <a:off x="9788614" y="3920042"/>
            <a:ext cx="2031218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sp>
        <p:nvSpPr>
          <p:cNvPr id="13" name="Freeform 13"/>
          <p:cNvSpPr/>
          <p:nvPr/>
        </p:nvSpPr>
        <p:spPr>
          <a:xfrm>
            <a:off x="10245450" y="3346186"/>
            <a:ext cx="2318148" cy="1834234"/>
          </a:xfrm>
          <a:custGeom>
            <a:avLst/>
            <a:gdLst/>
            <a:ahLst/>
            <a:cxnLst/>
            <a:rect l="l" t="t" r="r" b="b"/>
            <a:pathLst>
              <a:path w="2318148" h="1834234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AutoShape 14"/>
          <p:cNvSpPr/>
          <p:nvPr/>
        </p:nvSpPr>
        <p:spPr>
          <a:xfrm flipV="1">
            <a:off x="9812426" y="3142384"/>
            <a:ext cx="0" cy="4737619"/>
          </a:xfrm>
          <a:prstGeom prst="line">
            <a:avLst/>
          </a:prstGeom>
          <a:ln w="28575" cap="flat">
            <a:solidFill>
              <a:srgbClr val="3C5679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788614" y="6733511"/>
            <a:ext cx="1740915" cy="0"/>
          </a:xfrm>
          <a:prstGeom prst="line">
            <a:avLst/>
          </a:prstGeom>
          <a:ln w="28575" cap="flat">
            <a:solidFill>
              <a:srgbClr val="3C5679"/>
            </a:solidFill>
            <a:prstDash val="sysDash"/>
            <a:headEnd type="none" w="sm" len="sm"/>
            <a:tailEnd type="oval" w="lg" len="lg"/>
          </a:ln>
        </p:spPr>
      </p:sp>
      <p:grpSp>
        <p:nvGrpSpPr>
          <p:cNvPr id="16" name="Group 16"/>
          <p:cNvGrpSpPr/>
          <p:nvPr/>
        </p:nvGrpSpPr>
        <p:grpSpPr>
          <a:xfrm>
            <a:off x="7792826" y="2446039"/>
            <a:ext cx="1537008" cy="1392690"/>
            <a:chOff x="0" y="0"/>
            <a:chExt cx="2550919" cy="2311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467650" y="3128097"/>
            <a:ext cx="1537008" cy="1392690"/>
            <a:chOff x="0" y="0"/>
            <a:chExt cx="2550919" cy="2311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758748" y="4583913"/>
            <a:ext cx="1537008" cy="1392690"/>
            <a:chOff x="0" y="0"/>
            <a:chExt cx="2550919" cy="2311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792826" y="7145558"/>
            <a:ext cx="1537008" cy="1392690"/>
            <a:chOff x="0" y="0"/>
            <a:chExt cx="2550919" cy="2311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467650" y="6022878"/>
            <a:ext cx="1537008" cy="1392690"/>
            <a:chOff x="0" y="0"/>
            <a:chExt cx="2550919" cy="2311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50919" cy="2311400"/>
            </a:xfrm>
            <a:custGeom>
              <a:avLst/>
              <a:gdLst/>
              <a:ahLst/>
              <a:cxnLst/>
              <a:rect l="l" t="t" r="r" b="b"/>
              <a:pathLst>
                <a:path w="2550919" h="2311400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33A685"/>
            </a:solidFill>
          </p:spPr>
        </p:sp>
      </p:grpSp>
      <p:sp>
        <p:nvSpPr>
          <p:cNvPr id="26" name="Freeform 26"/>
          <p:cNvSpPr/>
          <p:nvPr/>
        </p:nvSpPr>
        <p:spPr>
          <a:xfrm>
            <a:off x="8178284" y="2729952"/>
            <a:ext cx="766093" cy="824865"/>
          </a:xfrm>
          <a:custGeom>
            <a:avLst/>
            <a:gdLst/>
            <a:ahLst/>
            <a:cxnLst/>
            <a:rect l="l" t="t" r="r" b="b"/>
            <a:pathLst>
              <a:path w="766093" h="824865">
                <a:moveTo>
                  <a:pt x="0" y="0"/>
                </a:moveTo>
                <a:lnTo>
                  <a:pt x="766093" y="0"/>
                </a:lnTo>
                <a:lnTo>
                  <a:pt x="766093" y="824865"/>
                </a:lnTo>
                <a:lnTo>
                  <a:pt x="0" y="824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083388" y="4836394"/>
            <a:ext cx="887728" cy="887728"/>
          </a:xfrm>
          <a:custGeom>
            <a:avLst/>
            <a:gdLst/>
            <a:ahLst/>
            <a:cxnLst/>
            <a:rect l="l" t="t" r="r" b="b"/>
            <a:pathLst>
              <a:path w="887728" h="887728">
                <a:moveTo>
                  <a:pt x="0" y="0"/>
                </a:moveTo>
                <a:lnTo>
                  <a:pt x="887728" y="0"/>
                </a:lnTo>
                <a:lnTo>
                  <a:pt x="887728" y="887728"/>
                </a:lnTo>
                <a:lnTo>
                  <a:pt x="0" y="887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78284" y="7458857"/>
            <a:ext cx="766093" cy="766093"/>
          </a:xfrm>
          <a:custGeom>
            <a:avLst/>
            <a:gdLst/>
            <a:ahLst/>
            <a:cxnLst/>
            <a:rect l="l" t="t" r="r" b="b"/>
            <a:pathLst>
              <a:path w="766093" h="766093">
                <a:moveTo>
                  <a:pt x="0" y="0"/>
                </a:moveTo>
                <a:lnTo>
                  <a:pt x="766093" y="0"/>
                </a:lnTo>
                <a:lnTo>
                  <a:pt x="766093" y="766093"/>
                </a:lnTo>
                <a:lnTo>
                  <a:pt x="0" y="766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799109" y="3346186"/>
            <a:ext cx="874091" cy="811812"/>
          </a:xfrm>
          <a:custGeom>
            <a:avLst/>
            <a:gdLst/>
            <a:ahLst/>
            <a:cxnLst/>
            <a:rect l="l" t="t" r="r" b="b"/>
            <a:pathLst>
              <a:path w="874091" h="811812">
                <a:moveTo>
                  <a:pt x="0" y="0"/>
                </a:moveTo>
                <a:lnTo>
                  <a:pt x="874090" y="0"/>
                </a:lnTo>
                <a:lnTo>
                  <a:pt x="874090" y="811812"/>
                </a:lnTo>
                <a:lnTo>
                  <a:pt x="0" y="8118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853382" y="6228441"/>
            <a:ext cx="819817" cy="882711"/>
          </a:xfrm>
          <a:custGeom>
            <a:avLst/>
            <a:gdLst/>
            <a:ahLst/>
            <a:cxnLst/>
            <a:rect l="l" t="t" r="r" b="b"/>
            <a:pathLst>
              <a:path w="819817" h="882711">
                <a:moveTo>
                  <a:pt x="0" y="0"/>
                </a:moveTo>
                <a:lnTo>
                  <a:pt x="819817" y="0"/>
                </a:lnTo>
                <a:lnTo>
                  <a:pt x="819817" y="882711"/>
                </a:lnTo>
                <a:lnTo>
                  <a:pt x="0" y="8827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004284" y="-30970"/>
            <a:ext cx="358460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49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INSIGHTS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23733" y="3031861"/>
            <a:ext cx="5845135" cy="152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Degree(38.01%) and Diploma (39.44%) holders have highest Unemployment by Qualifications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61858" y="5919453"/>
            <a:ext cx="4622379" cy="1526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28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Gauteng (347) and KwaZulu-Natal (226) lead in unemployment figures.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6647754"/>
            <a:ext cx="8313409" cy="3361162"/>
          </a:xfrm>
          <a:custGeom>
            <a:avLst/>
            <a:gdLst/>
            <a:ahLst/>
            <a:cxnLst/>
            <a:rect l="l" t="t" r="r" b="b"/>
            <a:pathLst>
              <a:path w="8313409" h="3361162">
                <a:moveTo>
                  <a:pt x="0" y="0"/>
                </a:moveTo>
                <a:lnTo>
                  <a:pt x="8313409" y="0"/>
                </a:lnTo>
                <a:lnTo>
                  <a:pt x="8313409" y="3361161"/>
                </a:lnTo>
                <a:lnTo>
                  <a:pt x="0" y="3361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" t="-2397" b="-66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67467" y="2792436"/>
            <a:ext cx="8313409" cy="3435722"/>
          </a:xfrm>
          <a:custGeom>
            <a:avLst/>
            <a:gdLst/>
            <a:ahLst/>
            <a:cxnLst/>
            <a:rect l="l" t="t" r="r" b="b"/>
            <a:pathLst>
              <a:path w="8313409" h="3435722">
                <a:moveTo>
                  <a:pt x="0" y="0"/>
                </a:moveTo>
                <a:lnTo>
                  <a:pt x="8313409" y="0"/>
                </a:lnTo>
                <a:lnTo>
                  <a:pt x="8313409" y="3435721"/>
                </a:lnTo>
                <a:lnTo>
                  <a:pt x="0" y="343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4" b="-12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468078"/>
            <a:ext cx="8012827" cy="3760080"/>
          </a:xfrm>
          <a:custGeom>
            <a:avLst/>
            <a:gdLst/>
            <a:ahLst/>
            <a:cxnLst/>
            <a:rect l="l" t="t" r="r" b="b"/>
            <a:pathLst>
              <a:path w="8012827" h="3760080">
                <a:moveTo>
                  <a:pt x="0" y="0"/>
                </a:moveTo>
                <a:lnTo>
                  <a:pt x="8012827" y="0"/>
                </a:lnTo>
                <a:lnTo>
                  <a:pt x="8012827" y="3760079"/>
                </a:lnTo>
                <a:lnTo>
                  <a:pt x="0" y="3760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26" b="-4132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85904" y="6423669"/>
            <a:ext cx="7970923" cy="3585246"/>
          </a:xfrm>
          <a:custGeom>
            <a:avLst/>
            <a:gdLst/>
            <a:ahLst/>
            <a:cxnLst/>
            <a:rect l="l" t="t" r="r" b="b"/>
            <a:pathLst>
              <a:path w="7970923" h="3585246">
                <a:moveTo>
                  <a:pt x="0" y="0"/>
                </a:moveTo>
                <a:lnTo>
                  <a:pt x="7970923" y="0"/>
                </a:lnTo>
                <a:lnTo>
                  <a:pt x="7970923" y="3585246"/>
                </a:lnTo>
                <a:lnTo>
                  <a:pt x="0" y="3585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9540" r="-324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5792" y="97162"/>
            <a:ext cx="104745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81"/>
              </a:lnSpc>
            </a:pPr>
            <a:r>
              <a:rPr lang="en-US" sz="6150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PREDICTING OUTCOMES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4098" y="3750790"/>
            <a:ext cx="3250917" cy="88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7"/>
              </a:lnSpc>
            </a:pPr>
            <a:r>
              <a:rPr lang="en-US" sz="2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 </a:t>
            </a:r>
          </a:p>
          <a:p>
            <a:pPr marL="0" lvl="0" indent="0" algn="l">
              <a:lnSpc>
                <a:spcPts val="3347"/>
              </a:lnSpc>
            </a:pPr>
            <a:r>
              <a:rPr lang="en-US" sz="2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4098" y="2837736"/>
            <a:ext cx="1148328" cy="81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44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446635"/>
            <a:ext cx="3346315" cy="88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47"/>
              </a:lnSpc>
            </a:pPr>
            <a:r>
              <a:rPr lang="en-US" sz="2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</a:t>
            </a:r>
          </a:p>
          <a:p>
            <a:pPr marL="0" lvl="0" indent="0" algn="l">
              <a:lnSpc>
                <a:spcPts val="3347"/>
              </a:lnSpc>
            </a:pPr>
            <a:r>
              <a:rPr lang="en-US" sz="25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9179" y="6656010"/>
            <a:ext cx="659082" cy="810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6"/>
              </a:lnSpc>
            </a:pPr>
            <a:r>
              <a:rPr lang="en-US" sz="4443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4375015" cy="2369488"/>
          </a:xfrm>
          <a:custGeom>
            <a:avLst/>
            <a:gdLst/>
            <a:ahLst/>
            <a:cxnLst/>
            <a:rect l="l" t="t" r="r" b="b"/>
            <a:pathLst>
              <a:path w="4375015" h="2369488">
                <a:moveTo>
                  <a:pt x="0" y="0"/>
                </a:moveTo>
                <a:lnTo>
                  <a:pt x="4375015" y="0"/>
                </a:lnTo>
                <a:lnTo>
                  <a:pt x="4375015" y="2369488"/>
                </a:lnTo>
                <a:lnTo>
                  <a:pt x="0" y="236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2" b="-48308"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9185904" y="2429978"/>
            <a:ext cx="7970923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9138710" y="6190057"/>
            <a:ext cx="7970923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185904" y="6461769"/>
            <a:ext cx="7970923" cy="0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194927" y="6423669"/>
            <a:ext cx="0" cy="3585246"/>
          </a:xfrm>
          <a:prstGeom prst="line">
            <a:avLst/>
          </a:prstGeom>
          <a:ln w="76200" cap="flat">
            <a:solidFill>
              <a:srgbClr val="10803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309" y="1486747"/>
            <a:ext cx="17377090" cy="7472149"/>
          </a:xfrm>
          <a:custGeom>
            <a:avLst/>
            <a:gdLst/>
            <a:ahLst/>
            <a:cxnLst/>
            <a:rect l="l" t="t" r="r" b="b"/>
            <a:pathLst>
              <a:path w="17377090" h="7472149">
                <a:moveTo>
                  <a:pt x="0" y="0"/>
                </a:moveTo>
                <a:lnTo>
                  <a:pt x="17377090" y="0"/>
                </a:lnTo>
                <a:lnTo>
                  <a:pt x="17377090" y="7472149"/>
                </a:lnTo>
                <a:lnTo>
                  <a:pt x="0" y="747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81600" y="286155"/>
            <a:ext cx="8153400" cy="8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8"/>
              </a:lnSpc>
            </a:pPr>
            <a:r>
              <a:rPr lang="en-US" sz="4999" b="1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MODEL DEPLOYMENT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1734" y="9168446"/>
            <a:ext cx="11724531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python-capstone-group-project-z8o2hqqqbmjtreghgeyehb.streamlit.app"/>
              </a:rPr>
              <a:t>https://python-capstone-group-project-z8o2hqqqbmjtreghgeyehb.streamlit.app/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3281734" cy="1777372"/>
          </a:xfrm>
          <a:custGeom>
            <a:avLst/>
            <a:gdLst/>
            <a:ahLst/>
            <a:cxnLst/>
            <a:rect l="l" t="t" r="r" b="b"/>
            <a:pathLst>
              <a:path w="3281734" h="1777372">
                <a:moveTo>
                  <a:pt x="0" y="0"/>
                </a:moveTo>
                <a:lnTo>
                  <a:pt x="3281734" y="0"/>
                </a:lnTo>
                <a:lnTo>
                  <a:pt x="3281734" y="1777372"/>
                </a:lnTo>
                <a:lnTo>
                  <a:pt x="0" y="1777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2" b="-4830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296</Words>
  <Application>Microsoft Office PowerPoint</Application>
  <PresentationFormat>Custom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Quicksand</vt:lpstr>
      <vt:lpstr>DM Sans Bold</vt:lpstr>
      <vt:lpstr>Now</vt:lpstr>
      <vt:lpstr>Cormorant Garamond Bold Italics</vt:lpstr>
      <vt:lpstr>Arial</vt:lpstr>
      <vt:lpstr>Cormorant Garamond Bold</vt:lpstr>
      <vt:lpstr>Times New Roman</vt:lpstr>
      <vt:lpstr>Quicksand Bold</vt:lpstr>
      <vt:lpstr>Calibri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5 CAPSTONE PROJECT</dc:title>
  <cp:lastModifiedBy>John Antwi-Nuamah Jr.</cp:lastModifiedBy>
  <cp:revision>2</cp:revision>
  <dcterms:created xsi:type="dcterms:W3CDTF">2006-08-16T00:00:00Z</dcterms:created>
  <dcterms:modified xsi:type="dcterms:W3CDTF">2025-08-12T10:49:51Z</dcterms:modified>
  <dc:identifier>DAGvYw7h0lc</dc:identifier>
</cp:coreProperties>
</file>